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3"/>
  </p:notesMasterIdLst>
  <p:sldIdLst>
    <p:sldId id="269" r:id="rId2"/>
    <p:sldId id="270" r:id="rId3"/>
    <p:sldId id="264" r:id="rId4"/>
    <p:sldId id="267" r:id="rId5"/>
    <p:sldId id="271" r:id="rId6"/>
    <p:sldId id="268" r:id="rId7"/>
    <p:sldId id="273" r:id="rId8"/>
    <p:sldId id="274" r:id="rId9"/>
    <p:sldId id="275" r:id="rId10"/>
    <p:sldId id="276" r:id="rId11"/>
    <p:sldId id="302" r:id="rId12"/>
    <p:sldId id="304" r:id="rId13"/>
    <p:sldId id="278" r:id="rId14"/>
    <p:sldId id="277" r:id="rId15"/>
    <p:sldId id="279" r:id="rId16"/>
    <p:sldId id="312" r:id="rId17"/>
    <p:sldId id="280" r:id="rId18"/>
    <p:sldId id="281" r:id="rId19"/>
    <p:sldId id="282" r:id="rId20"/>
    <p:sldId id="284" r:id="rId21"/>
    <p:sldId id="285" r:id="rId22"/>
    <p:sldId id="313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294" r:id="rId31"/>
    <p:sldId id="295" r:id="rId32"/>
    <p:sldId id="297" r:id="rId33"/>
    <p:sldId id="296" r:id="rId34"/>
    <p:sldId id="299" r:id="rId35"/>
    <p:sldId id="298" r:id="rId36"/>
    <p:sldId id="300" r:id="rId37"/>
    <p:sldId id="308" r:id="rId38"/>
    <p:sldId id="309" r:id="rId39"/>
    <p:sldId id="310" r:id="rId40"/>
    <p:sldId id="311" r:id="rId41"/>
    <p:sldId id="31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3067" autoAdjust="0"/>
  </p:normalViewPr>
  <p:slideViewPr>
    <p:cSldViewPr snapToGrid="0" snapToObjects="1">
      <p:cViewPr varScale="1">
        <p:scale>
          <a:sx n="106" d="100"/>
          <a:sy n="106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8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way of arithmetic expansion is </a:t>
            </a:r>
            <a:br>
              <a:rPr lang="en-US" dirty="0"/>
            </a:br>
            <a:r>
              <a:rPr lang="pt-BR" dirty="0"/>
              <a:t>echo $(( $(tr '\n' '+' &lt; numbers) 0 ))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7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hyperlink" Target="https://tinypp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9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en.wikipedia.org/wiki/ROT13" TargetMode="Externa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E64F-F661-419D-9191-A1350592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comm</a:t>
            </a:r>
            <a:r>
              <a:rPr lang="en-US" b="1" dirty="0"/>
              <a:t>’ </a:t>
            </a:r>
            <a:r>
              <a:rPr lang="en-US" dirty="0"/>
              <a:t>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960D1D-690A-41BE-99DF-0945B3EE1BD0}"/>
              </a:ext>
            </a:extLst>
          </p:cNvPr>
          <p:cNvGrpSpPr/>
          <p:nvPr/>
        </p:nvGrpSpPr>
        <p:grpSpPr>
          <a:xfrm>
            <a:off x="259186" y="1514205"/>
            <a:ext cx="10885064" cy="4978670"/>
            <a:chOff x="259186" y="1427617"/>
            <a:chExt cx="10885064" cy="49786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A4A5BE-98E7-481A-982C-F7889350D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1799" y="1427617"/>
              <a:ext cx="9542451" cy="497867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ABCDD59A-ECB4-40B9-B429-69C21167D134}"/>
                </a:ext>
              </a:extLst>
            </p:cNvPr>
            <p:cNvSpPr/>
            <p:nvPr/>
          </p:nvSpPr>
          <p:spPr>
            <a:xfrm>
              <a:off x="259186" y="5135572"/>
              <a:ext cx="1314038" cy="54132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 1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87BED40-A58F-4A72-B61A-597377F97B4A}"/>
                </a:ext>
              </a:extLst>
            </p:cNvPr>
            <p:cNvSpPr/>
            <p:nvPr/>
          </p:nvSpPr>
          <p:spPr>
            <a:xfrm>
              <a:off x="1169183" y="5406236"/>
              <a:ext cx="1423615" cy="54132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 2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154839B-613B-4655-BE3D-35C2E0832D3D}"/>
                </a:ext>
              </a:extLst>
            </p:cNvPr>
            <p:cNvSpPr/>
            <p:nvPr/>
          </p:nvSpPr>
          <p:spPr>
            <a:xfrm>
              <a:off x="2270137" y="5623714"/>
              <a:ext cx="1232658" cy="541328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Column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090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158794-8234-41D9-AE56-F1F079A0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19" y="2451962"/>
            <a:ext cx="8290520" cy="3833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CEEACD-DE9B-4517-AF61-36891400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 ‘</a:t>
            </a:r>
            <a:r>
              <a:rPr lang="en-US" b="1" dirty="0">
                <a:latin typeface="Bahnschrift Condensed" panose="020B0502040204020203" pitchFamily="34" charset="0"/>
              </a:rPr>
              <a:t>diff</a:t>
            </a:r>
            <a:r>
              <a:rPr lang="en-US" b="1" dirty="0"/>
              <a:t>’ </a:t>
            </a:r>
            <a:r>
              <a:rPr lang="en-US" dirty="0"/>
              <a:t>Converting One File to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EBBC-7E31-4B1C-B80E-122977FBC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Unlike the other two commands, ‘diff’ tells you which lines in one file have to be changed to make the two files identical: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0B1DC062-2DD4-4F81-AAB4-AB828B293793}"/>
              </a:ext>
            </a:extLst>
          </p:cNvPr>
          <p:cNvSpPr/>
          <p:nvPr/>
        </p:nvSpPr>
        <p:spPr>
          <a:xfrm>
            <a:off x="3254127" y="2664975"/>
            <a:ext cx="6285816" cy="53111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1 and 2 need to be changed to match 1-2 in the other file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946F86C-D928-4E1D-ACF5-901A90E1B124}"/>
              </a:ext>
            </a:extLst>
          </p:cNvPr>
          <p:cNvSpPr/>
          <p:nvPr/>
        </p:nvSpPr>
        <p:spPr>
          <a:xfrm>
            <a:off x="5493872" y="3267602"/>
            <a:ext cx="3871142" cy="5311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&lt;</a:t>
            </a:r>
            <a:r>
              <a:rPr lang="en-US" dirty="0"/>
              <a:t> means ‘lines from first file’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E08E293-936D-4B87-9634-825E652E6641}"/>
              </a:ext>
            </a:extLst>
          </p:cNvPr>
          <p:cNvSpPr/>
          <p:nvPr/>
        </p:nvSpPr>
        <p:spPr>
          <a:xfrm>
            <a:off x="5493872" y="4051760"/>
            <a:ext cx="3871142" cy="5311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&gt;</a:t>
            </a:r>
            <a:r>
              <a:rPr lang="en-US" dirty="0"/>
              <a:t> means ‘lines from second file’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48082F2-C828-486D-B530-164D2CE1A0DF}"/>
              </a:ext>
            </a:extLst>
          </p:cNvPr>
          <p:cNvSpPr/>
          <p:nvPr/>
        </p:nvSpPr>
        <p:spPr>
          <a:xfrm>
            <a:off x="3884147" y="3661907"/>
            <a:ext cx="3871142" cy="5311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--- denotes separation of the files</a:t>
            </a:r>
          </a:p>
        </p:txBody>
      </p:sp>
    </p:spTree>
    <p:extLst>
      <p:ext uri="{BB962C8B-B14F-4D97-AF65-F5344CB8AC3E}">
        <p14:creationId xmlns:p14="http://schemas.microsoft.com/office/powerpoint/2010/main" val="144404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1788-A32C-4D21-A402-D8B7C7CE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diff</a:t>
            </a:r>
            <a:r>
              <a:rPr lang="en-US" dirty="0"/>
              <a:t>’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75A6-816C-4911-B7B2-6DB288874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diff</a:t>
            </a:r>
            <a:r>
              <a:rPr lang="en-US" dirty="0">
                <a:latin typeface="Century Gothic" panose="020B0502020202020204" pitchFamily="34" charset="0"/>
              </a:rPr>
              <a:t>’ outputs a set of instructions for </a:t>
            </a:r>
            <a:r>
              <a:rPr lang="en-US" i="1" dirty="0">
                <a:latin typeface="Century Gothic" panose="020B0502020202020204" pitchFamily="34" charset="0"/>
              </a:rPr>
              <a:t>how to change one file to make it identical to the second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Lines preceded by a </a:t>
            </a:r>
            <a:r>
              <a:rPr lang="en-US" b="1" dirty="0">
                <a:latin typeface="Century Gothic" panose="020B0502020202020204" pitchFamily="34" charset="0"/>
              </a:rPr>
              <a:t>&lt;</a:t>
            </a:r>
            <a:r>
              <a:rPr lang="en-US" dirty="0">
                <a:latin typeface="Century Gothic" panose="020B0502020202020204" pitchFamily="34" charset="0"/>
              </a:rPr>
              <a:t> are lines from the first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Lines preceded by </a:t>
            </a:r>
            <a:r>
              <a:rPr lang="en-US" b="1" dirty="0">
                <a:latin typeface="Century Gothic" panose="020B0502020202020204" pitchFamily="34" charset="0"/>
              </a:rPr>
              <a:t>&gt;</a:t>
            </a:r>
            <a:r>
              <a:rPr lang="en-US" dirty="0">
                <a:latin typeface="Century Gothic" panose="020B0502020202020204" pitchFamily="34" charset="0"/>
              </a:rPr>
              <a:t> are lines from the second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three dashes ("</a:t>
            </a:r>
            <a:r>
              <a:rPr lang="en-US" b="1" dirty="0">
                <a:latin typeface="Century Gothic" panose="020B0502020202020204" pitchFamily="34" charset="0"/>
              </a:rPr>
              <a:t>---</a:t>
            </a:r>
            <a:r>
              <a:rPr lang="en-US" dirty="0">
                <a:latin typeface="Century Gothic" panose="020B0502020202020204" pitchFamily="34" charset="0"/>
              </a:rPr>
              <a:t>") merely separate the lines of file 1 and file 2</a:t>
            </a:r>
          </a:p>
          <a:p>
            <a:r>
              <a:rPr lang="en-US" dirty="0">
                <a:latin typeface="Century Gothic" panose="020B0502020202020204" pitchFamily="34" charset="0"/>
              </a:rPr>
              <a:t>‘diff’ can </a:t>
            </a:r>
            <a:r>
              <a:rPr lang="en-US" i="1" dirty="0">
                <a:latin typeface="Century Gothic" panose="020B0502020202020204" pitchFamily="34" charset="0"/>
              </a:rPr>
              <a:t>optionally</a:t>
            </a:r>
            <a:r>
              <a:rPr lang="en-US" dirty="0">
                <a:latin typeface="Century Gothic" panose="020B0502020202020204" pitchFamily="34" charset="0"/>
              </a:rPr>
              <a:t> generate a script (with the </a:t>
            </a:r>
            <a:r>
              <a:rPr lang="en-US" b="1" dirty="0">
                <a:latin typeface="Century Gothic" panose="020B0502020202020204" pitchFamily="34" charset="0"/>
              </a:rPr>
              <a:t>-e</a:t>
            </a:r>
            <a:r>
              <a:rPr lang="en-US" dirty="0">
                <a:latin typeface="Century Gothic" panose="020B0502020202020204" pitchFamily="34" charset="0"/>
              </a:rPr>
              <a:t> option) for the program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ed</a:t>
            </a:r>
            <a:r>
              <a:rPr lang="en-US" dirty="0">
                <a:latin typeface="Century Gothic" panose="020B0502020202020204" pitchFamily="34" charset="0"/>
              </a:rPr>
              <a:t> (or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</a:t>
            </a:r>
            <a:r>
              <a:rPr lang="en-US" dirty="0">
                <a:latin typeface="Century Gothic" panose="020B0502020202020204" pitchFamily="34" charset="0"/>
              </a:rPr>
              <a:t> which can be used to apply the changes)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Examples show the </a:t>
            </a:r>
            <a:r>
              <a:rPr lang="en-US" i="1" dirty="0">
                <a:latin typeface="Century Gothic" panose="020B0502020202020204" pitchFamily="34" charset="0"/>
              </a:rPr>
              <a:t>default</a:t>
            </a:r>
            <a:r>
              <a:rPr lang="en-US" dirty="0">
                <a:latin typeface="Century Gothic" panose="020B0502020202020204" pitchFamily="34" charset="0"/>
              </a:rPr>
              <a:t> output of </a:t>
            </a:r>
            <a:r>
              <a:rPr lang="en-US" b="1" dirty="0">
                <a:latin typeface="Century Gothic" panose="020B0502020202020204" pitchFamily="34" charset="0"/>
              </a:rPr>
              <a:t>diff</a:t>
            </a:r>
            <a:r>
              <a:rPr lang="en-US" dirty="0">
                <a:latin typeface="Century Gothic" panose="020B0502020202020204" pitchFamily="34" charset="0"/>
              </a:rPr>
              <a:t> – output is intended to be read by a computer, not a human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673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830A9-2116-4C6C-A73D-8CC06C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23" y="803985"/>
            <a:ext cx="9780156" cy="57127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DD460-6447-45C7-8E27-2A12CD10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diff –c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1A7B3-9B28-4F24-8BF5-3B83A2D6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2" y="1434569"/>
            <a:ext cx="11627540" cy="4980292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A99842C-78FE-4C01-8644-79E4F6D0A408}"/>
              </a:ext>
            </a:extLst>
          </p:cNvPr>
          <p:cNvSpPr/>
          <p:nvPr/>
        </p:nvSpPr>
        <p:spPr>
          <a:xfrm rot="16200000">
            <a:off x="8990688" y="2377900"/>
            <a:ext cx="3225040" cy="309362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Lists the file, name, modification date, and modification time of each of our files, one per line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46F9C24B-94DF-4C9E-844B-83ACDA8ED546}"/>
              </a:ext>
            </a:extLst>
          </p:cNvPr>
          <p:cNvSpPr/>
          <p:nvPr/>
        </p:nvSpPr>
        <p:spPr>
          <a:xfrm>
            <a:off x="3454428" y="3467041"/>
            <a:ext cx="1660497" cy="91440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*** from file</a:t>
            </a:r>
            <a:br>
              <a:rPr lang="en-US" dirty="0"/>
            </a:br>
            <a:r>
              <a:rPr lang="en-US" dirty="0"/>
              <a:t>---    to file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B1E17FF-F1F9-4BCF-AC9B-870A32ADA0D0}"/>
              </a:ext>
            </a:extLst>
          </p:cNvPr>
          <p:cNvSpPr/>
          <p:nvPr/>
        </p:nvSpPr>
        <p:spPr>
          <a:xfrm>
            <a:off x="3832815" y="4388116"/>
            <a:ext cx="2658331" cy="5229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range, e.g. 1-4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02C8B8-090E-4E2C-94B5-3B55CDD65E7E}"/>
              </a:ext>
            </a:extLst>
          </p:cNvPr>
          <p:cNvSpPr txBox="1"/>
          <p:nvPr/>
        </p:nvSpPr>
        <p:spPr>
          <a:xfrm>
            <a:off x="6586965" y="4141754"/>
            <a:ext cx="246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Lines to be added: ‘+’</a:t>
            </a: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Lines to be deleted: ‘-’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81D968F-C299-4295-BEA6-7157B3F33174}"/>
              </a:ext>
            </a:extLst>
          </p:cNvPr>
          <p:cNvSpPr/>
          <p:nvPr/>
        </p:nvSpPr>
        <p:spPr>
          <a:xfrm>
            <a:off x="3685941" y="5829332"/>
            <a:ext cx="3545353" cy="5229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 range in the second file after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C5DAABD-3BF7-4B54-9E86-3243314394CD}"/>
              </a:ext>
            </a:extLst>
          </p:cNvPr>
          <p:cNvSpPr/>
          <p:nvPr/>
        </p:nvSpPr>
        <p:spPr>
          <a:xfrm>
            <a:off x="6777089" y="5610304"/>
            <a:ext cx="2352440" cy="424693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Line to be deleted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1E6E0BF-AD60-4573-A03E-BC0572B3280A}"/>
              </a:ext>
            </a:extLst>
          </p:cNvPr>
          <p:cNvSpPr/>
          <p:nvPr/>
        </p:nvSpPr>
        <p:spPr>
          <a:xfrm>
            <a:off x="4220414" y="4098264"/>
            <a:ext cx="1867128" cy="4544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a separator</a:t>
            </a:r>
          </a:p>
        </p:txBody>
      </p:sp>
    </p:spTree>
    <p:extLst>
      <p:ext uri="{BB962C8B-B14F-4D97-AF65-F5344CB8AC3E}">
        <p14:creationId xmlns:p14="http://schemas.microsoft.com/office/powerpoint/2010/main" val="10416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5AC94-9791-4433-810B-CCC7A3C53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56" y="1865089"/>
            <a:ext cx="8958071" cy="4627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A4B0F-8DF2-496C-8A5C-1EBB0C75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‘diff’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9796B7-AE76-487E-A4BD-867994043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72" y="1086522"/>
            <a:ext cx="9220656" cy="5757964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E0D130A1-353B-4614-AE3B-85C75CF5AE10}"/>
              </a:ext>
            </a:extLst>
          </p:cNvPr>
          <p:cNvSpPr/>
          <p:nvPr/>
        </p:nvSpPr>
        <p:spPr>
          <a:xfrm>
            <a:off x="7390316" y="3049198"/>
            <a:ext cx="2787003" cy="5201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file4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BAF5247-2B37-472E-B454-F26E6BACD436}"/>
              </a:ext>
            </a:extLst>
          </p:cNvPr>
          <p:cNvSpPr/>
          <p:nvPr/>
        </p:nvSpPr>
        <p:spPr>
          <a:xfrm>
            <a:off x="3226980" y="4921920"/>
            <a:ext cx="5488396" cy="46922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line </a:t>
            </a:r>
            <a:r>
              <a:rPr lang="en-US" b="1" dirty="0"/>
              <a:t>3</a:t>
            </a:r>
            <a:r>
              <a:rPr lang="en-US" dirty="0"/>
              <a:t> in the first file, delete line 4 to sync the files</a:t>
            </a:r>
          </a:p>
        </p:txBody>
      </p:sp>
    </p:spTree>
    <p:extLst>
      <p:ext uri="{BB962C8B-B14F-4D97-AF65-F5344CB8AC3E}">
        <p14:creationId xmlns:p14="http://schemas.microsoft.com/office/powerpoint/2010/main" val="406254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73C8-3D83-4A20-ABBA-58469B20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diff –u</a:t>
            </a:r>
            <a:r>
              <a:rPr lang="en-US" dirty="0"/>
              <a:t>’ UNIFIED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46CA6-7455-43C7-80A1-31BC9D4E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060"/>
            <a:ext cx="12191999" cy="4380675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08DF9E3-BCEA-477F-9054-3831BB947C7B}"/>
              </a:ext>
            </a:extLst>
          </p:cNvPr>
          <p:cNvGrpSpPr/>
          <p:nvPr/>
        </p:nvGrpSpPr>
        <p:grpSpPr>
          <a:xfrm>
            <a:off x="2801169" y="919359"/>
            <a:ext cx="9311645" cy="5573516"/>
            <a:chOff x="2357766" y="919359"/>
            <a:chExt cx="9311645" cy="55735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8A8B14-D8CA-4D0E-92F3-1D639585B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7766" y="919359"/>
              <a:ext cx="9311645" cy="5573516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799649A0-4C3C-4F1F-B83E-703964528F55}"/>
                </a:ext>
              </a:extLst>
            </p:cNvPr>
            <p:cNvSpPr/>
            <p:nvPr/>
          </p:nvSpPr>
          <p:spPr>
            <a:xfrm>
              <a:off x="4809440" y="4381682"/>
              <a:ext cx="4801969" cy="684431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‘-’ file3 has 4 lines; ‘+’ file4 has three lines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492572E0-8AAB-41D1-AD50-5D52E773A84B}"/>
                </a:ext>
              </a:extLst>
            </p:cNvPr>
            <p:cNvSpPr/>
            <p:nvPr/>
          </p:nvSpPr>
          <p:spPr>
            <a:xfrm>
              <a:off x="7456992" y="5653055"/>
              <a:ext cx="2639166" cy="61325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 line 4 of file4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BBA3859-A681-484A-BE51-C9E962B734D4}"/>
              </a:ext>
            </a:extLst>
          </p:cNvPr>
          <p:cNvSpPr/>
          <p:nvPr/>
        </p:nvSpPr>
        <p:spPr>
          <a:xfrm>
            <a:off x="171026" y="2025134"/>
            <a:ext cx="2419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diff –u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give a more human readable output.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A patch file also can be generated from a unified output.</a:t>
            </a:r>
          </a:p>
        </p:txBody>
      </p:sp>
    </p:spTree>
    <p:extLst>
      <p:ext uri="{BB962C8B-B14F-4D97-AF65-F5344CB8AC3E}">
        <p14:creationId xmlns:p14="http://schemas.microsoft.com/office/powerpoint/2010/main" val="379666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1C47-DBFB-4F41-9C6B-ACD9E0FC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diff –u</a:t>
            </a:r>
            <a:r>
              <a:rPr lang="en-US" dirty="0"/>
              <a:t>’ patch file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4D18-77C1-4865-A325-C06345138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075" y="12477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We could create a patch file and apply it to file3 or file4 to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change one file from one to another.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066D5-6334-41B2-B67E-3ACD8FBD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22" y="1972346"/>
            <a:ext cx="10890958" cy="45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5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ACBF1-2EBA-415C-ACF1-EFA9A22B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40" y="2453877"/>
            <a:ext cx="7021296" cy="2927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B1F69-BCDD-469E-96A6-24D0E786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      </a:t>
            </a:r>
            <a:r>
              <a:rPr lang="en-US" b="1" dirty="0">
                <a:latin typeface="Bahnschrift Condensed" panose="020B0502040204020203" pitchFamily="34" charset="0"/>
              </a:rPr>
              <a:t>head</a:t>
            </a:r>
            <a:r>
              <a:rPr lang="en-US" b="1" dirty="0"/>
              <a:t>: </a:t>
            </a:r>
            <a:r>
              <a:rPr lang="en-US" dirty="0"/>
              <a:t>Displaying the Beginning of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3249-1040-4A4C-90B8-4D799731B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used head together with the pipe ‘|’ but like ‘more’, ‘head’ can be used before such as ‘</a:t>
            </a:r>
            <a:r>
              <a:rPr lang="en-US" b="1" dirty="0">
                <a:solidFill>
                  <a:srgbClr val="0070C0"/>
                </a:solidFill>
              </a:rPr>
              <a:t>head –n 10  &lt;filename&gt;</a:t>
            </a:r>
            <a:r>
              <a:rPr lang="en-US" dirty="0"/>
              <a:t>’ display first 10 lines: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91331F6-EA31-4248-A715-3BD6AA0ADE88}"/>
              </a:ext>
            </a:extLst>
          </p:cNvPr>
          <p:cNvSpPr/>
          <p:nvPr/>
        </p:nvSpPr>
        <p:spPr>
          <a:xfrm>
            <a:off x="8669436" y="2435092"/>
            <a:ext cx="3274914" cy="4066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‘-n’ says show the top 10 lines</a:t>
            </a:r>
          </a:p>
        </p:txBody>
      </p:sp>
    </p:spTree>
    <p:extLst>
      <p:ext uri="{BB962C8B-B14F-4D97-AF65-F5344CB8AC3E}">
        <p14:creationId xmlns:p14="http://schemas.microsoft.com/office/powerpoint/2010/main" val="45895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53F7-B9FF-492C-ACEC-F8C1C2B7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head –n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C589-DF34-4440-9214-31D1517D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008"/>
            <a:ext cx="12190270" cy="31593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5396A2-6DEB-4D6D-BBD4-C28987035A4E}"/>
              </a:ext>
            </a:extLst>
          </p:cNvPr>
          <p:cNvSpPr txBox="1"/>
          <p:nvPr/>
        </p:nvSpPr>
        <p:spPr>
          <a:xfrm>
            <a:off x="301150" y="4780067"/>
            <a:ext cx="11509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–e | grep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VBoxClient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| head –n 5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latin typeface="Century Gothic" panose="020B0502020202020204" pitchFamily="34" charset="0"/>
              </a:rPr>
              <a:t> –e</a:t>
            </a:r>
            <a:r>
              <a:rPr lang="en-US" sz="2400" dirty="0">
                <a:latin typeface="Century Gothic" panose="020B0502020202020204" pitchFamily="34" charset="0"/>
              </a:rPr>
              <a:t>’ displays ALL processes. 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Pipe the output to ‘grep’ and look for any process with </a:t>
            </a:r>
            <a:r>
              <a:rPr lang="en-US" sz="2400" dirty="0" err="1">
                <a:latin typeface="Century Gothic" panose="020B0502020202020204" pitchFamily="34" charset="0"/>
              </a:rPr>
              <a:t>VBoxClient</a:t>
            </a:r>
            <a:r>
              <a:rPr lang="en-US" sz="2400" dirty="0">
                <a:latin typeface="Century Gothic" panose="020B0502020202020204" pitchFamily="34" charset="0"/>
              </a:rPr>
              <a:t>. 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Pipe the output to head but only show me the first 5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A4DC2-0BDA-47D4-A57D-45E6A53C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15" y="1086522"/>
            <a:ext cx="6578942" cy="37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2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C63650-7800-4BF8-A251-20DC0D40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724025"/>
            <a:ext cx="11515725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B0D03-15ED-452A-B91B-1964B5E7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head –c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FC6E4-ED76-4D2F-9294-BCCE7D5D6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074"/>
            <a:ext cx="12192000" cy="1941402"/>
          </a:xfr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E0FE206B-10EB-4B40-90BB-00CEEDE39036}"/>
              </a:ext>
            </a:extLst>
          </p:cNvPr>
          <p:cNvSpPr/>
          <p:nvPr/>
        </p:nvSpPr>
        <p:spPr>
          <a:xfrm rot="10800000">
            <a:off x="5163471" y="3620800"/>
            <a:ext cx="353961" cy="8449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5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7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3551122" y="1027973"/>
            <a:ext cx="553572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latin typeface="Bahnschrift Condensed" panose="020B0502040204020203" pitchFamily="34" charset="0"/>
              </a:rPr>
              <a:t>pr</a:t>
            </a:r>
            <a:r>
              <a:rPr lang="en-US" sz="2000" dirty="0">
                <a:latin typeface="Century Gothic" panose="020B0502020202020204" pitchFamily="34" charset="0"/>
              </a:rPr>
              <a:t>’ – paginate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latin typeface="Bahnschrift Condensed" panose="020B0502040204020203" pitchFamily="34" charset="0"/>
              </a:rPr>
              <a:t>cmp</a:t>
            </a:r>
            <a:r>
              <a:rPr lang="en-US" sz="2000" dirty="0">
                <a:latin typeface="Century Gothic" panose="020B0502020202020204" pitchFamily="34" charset="0"/>
              </a:rPr>
              <a:t>’ – compare two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diff</a:t>
            </a:r>
            <a:r>
              <a:rPr lang="en-US" sz="2000" dirty="0">
                <a:latin typeface="Century Gothic" panose="020B0502020202020204" pitchFamily="34" charset="0"/>
              </a:rPr>
              <a:t>’ – compare two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comm</a:t>
            </a:r>
            <a:r>
              <a:rPr lang="en-US" sz="2000" dirty="0">
                <a:latin typeface="Century Gothic" panose="020B0502020202020204" pitchFamily="34" charset="0"/>
              </a:rPr>
              <a:t>’ – compare two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head</a:t>
            </a:r>
            <a:r>
              <a:rPr lang="en-US" sz="2000" dirty="0">
                <a:latin typeface="Century Gothic" panose="020B0502020202020204" pitchFamily="34" charset="0"/>
              </a:rPr>
              <a:t>’ – display the file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tail</a:t>
            </a:r>
            <a:r>
              <a:rPr lang="en-US" sz="2000" dirty="0">
                <a:latin typeface="Century Gothic" panose="020B0502020202020204" pitchFamily="34" charset="0"/>
              </a:rPr>
              <a:t>’ – display the file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cut</a:t>
            </a:r>
            <a:r>
              <a:rPr lang="en-US" sz="2000" dirty="0">
                <a:latin typeface="Century Gothic" panose="020B0502020202020204" pitchFamily="34" charset="0"/>
              </a:rPr>
              <a:t>’ – slitting a file vertically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paste</a:t>
            </a:r>
            <a:r>
              <a:rPr lang="en-US" sz="2000" dirty="0">
                <a:latin typeface="Century Gothic" panose="020B0502020202020204" pitchFamily="34" charset="0"/>
              </a:rPr>
              <a:t>’ – pasting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sort</a:t>
            </a:r>
            <a:r>
              <a:rPr lang="en-US" sz="2000" dirty="0">
                <a:latin typeface="Century Gothic" panose="020B0502020202020204" pitchFamily="34" charset="0"/>
              </a:rPr>
              <a:t>’ – ordering a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Bahnschrift Condensed" panose="020B0502040204020203" pitchFamily="34" charset="0"/>
              </a:rPr>
              <a:t>tr</a:t>
            </a:r>
            <a:r>
              <a:rPr lang="en-US" sz="2000" dirty="0">
                <a:latin typeface="Century Gothic" panose="020B0502020202020204" pitchFamily="34" charset="0"/>
              </a:rPr>
              <a:t>’ – translating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42EE-7305-4CBA-BC40-E59CB88A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tail –n</a:t>
            </a:r>
            <a:r>
              <a:rPr lang="en-US" dirty="0"/>
              <a:t>’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4FA17-F2A1-4C26-80C0-676797C8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95" y="1476375"/>
            <a:ext cx="1083945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Like head and history, tail can do more than just give you the last 10 lines </a:t>
            </a:r>
          </a:p>
          <a:p>
            <a:r>
              <a:rPr lang="en-US" dirty="0">
                <a:latin typeface="Century Gothic" panose="020B0502020202020204" pitchFamily="34" charset="0"/>
              </a:rPr>
              <a:t>With the –n option, you can tell it how many lines you want to see: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86F90-A8C8-480F-9A75-FC4C5D449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8"/>
          <a:stretch/>
        </p:blipFill>
        <p:spPr>
          <a:xfrm>
            <a:off x="2815765" y="2567439"/>
            <a:ext cx="6318710" cy="3925436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E363D6F-C0E8-4374-8E01-9E2D43BBAC78}"/>
              </a:ext>
            </a:extLst>
          </p:cNvPr>
          <p:cNvSpPr/>
          <p:nvPr/>
        </p:nvSpPr>
        <p:spPr>
          <a:xfrm>
            <a:off x="8911065" y="4958247"/>
            <a:ext cx="2025917" cy="5201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4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53E6-E1DF-49C8-8E8B-7F922C8C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tail –c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4E8D7-8F64-4DF8-8431-5077E2111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8" y="1164383"/>
            <a:ext cx="11213263" cy="55844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EB99D-D03F-436C-B324-61490635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9" y="1908344"/>
            <a:ext cx="11519442" cy="4187656"/>
          </a:xfrm>
          <a:prstGeom prst="rect">
            <a:avLst/>
          </a:prstGeom>
        </p:spPr>
      </p:pic>
      <p:sp>
        <p:nvSpPr>
          <p:cNvPr id="8" name="Arrow: Up 7">
            <a:extLst>
              <a:ext uri="{FF2B5EF4-FFF2-40B4-BE49-F238E27FC236}">
                <a16:creationId xmlns:a16="http://schemas.microsoft.com/office/drawing/2014/main" id="{A0643A28-190F-421F-B038-2244DCCD07F2}"/>
              </a:ext>
            </a:extLst>
          </p:cNvPr>
          <p:cNvSpPr/>
          <p:nvPr/>
        </p:nvSpPr>
        <p:spPr>
          <a:xfrm rot="10800000">
            <a:off x="5833296" y="4487575"/>
            <a:ext cx="353961" cy="8449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99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CDA8-82B9-4FDC-8D55-F03708FC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tail –f</a:t>
            </a:r>
            <a:r>
              <a:rPr lang="en-US" dirty="0"/>
              <a:t>’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1DB1-AD95-4506-B5C6-D29ACA97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0" y="981075"/>
            <a:ext cx="8620125" cy="4700588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tail –f </a:t>
            </a:r>
            <a:r>
              <a:rPr lang="en-US" dirty="0">
                <a:latin typeface="Century Gothic" panose="020B0502020202020204" pitchFamily="34" charset="0"/>
              </a:rPr>
              <a:t>monitors a growing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example below reads new logs added to file </a:t>
            </a:r>
            <a:r>
              <a:rPr lang="en-US" dirty="0" err="1">
                <a:latin typeface="Century Gothic" panose="020B0502020202020204" pitchFamily="34" charset="0"/>
              </a:rPr>
              <a:t>unix_ping</a:t>
            </a:r>
            <a:r>
              <a:rPr lang="en-US" dirty="0">
                <a:latin typeface="Century Gothic" panose="020B0502020202020204" pitchFamily="34" charset="0"/>
              </a:rPr>
              <a:t> added by a background ping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ECF1B-8CD7-468F-8836-C22C1BD7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42" y="2317127"/>
            <a:ext cx="10387158" cy="39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85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4461-7A92-4877-91D7-58951FAD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cut</a:t>
            </a:r>
            <a:r>
              <a:rPr lang="en-US" dirty="0"/>
              <a:t>: Slitting a File Vertically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70C1-B4B8-4259-A133-05C56C611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While ‘head’ and ‘tail’ slice a file horizontally, you can slice a file vertically with the ‘cut’ command</a:t>
            </a:r>
          </a:p>
          <a:p>
            <a:r>
              <a:rPr lang="en-US" dirty="0">
                <a:latin typeface="Century Gothic" panose="020B0502020202020204" pitchFamily="34" charset="0"/>
              </a:rPr>
              <a:t>‘cut’ identifies both columns and fields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To cut columns, use the ‘-c’ option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EXERCISE: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mkdir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tmp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cp /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etc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/passwd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tmp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/pass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cut –c 1-6 | more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63311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B016-BA2A-4435-AC0E-08A64ED3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cut –c</a:t>
            </a:r>
            <a:r>
              <a:rPr lang="en-US" dirty="0"/>
              <a:t>’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7A1EC-94C4-47D6-97A3-58060672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49" y="866775"/>
            <a:ext cx="10925175" cy="4700588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cut –c </a:t>
            </a:r>
            <a:r>
              <a:rPr lang="en-US" sz="1800" dirty="0">
                <a:latin typeface="Century Gothic" panose="020B0502020202020204" pitchFamily="34" charset="0"/>
              </a:rPr>
              <a:t>can be used to extract a column from a fixed width column such as the one below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DE7F4A-DB83-47E8-B65A-305035487FF3}"/>
              </a:ext>
            </a:extLst>
          </p:cNvPr>
          <p:cNvGrpSpPr/>
          <p:nvPr/>
        </p:nvGrpSpPr>
        <p:grpSpPr>
          <a:xfrm>
            <a:off x="838200" y="1279754"/>
            <a:ext cx="10681573" cy="5130571"/>
            <a:chOff x="1009650" y="1251179"/>
            <a:chExt cx="10681573" cy="5130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D0DDA4-FC49-4F79-8B41-6C4B75B4E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46"/>
            <a:stretch/>
          </p:blipFill>
          <p:spPr>
            <a:xfrm>
              <a:off x="1009650" y="1251179"/>
              <a:ext cx="10681573" cy="5130571"/>
            </a:xfrm>
            <a:prstGeom prst="rect">
              <a:avLst/>
            </a:prstGeom>
          </p:spPr>
        </p:pic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1D8F1A1-5072-4AB2-958C-267EF848D54A}"/>
                </a:ext>
              </a:extLst>
            </p:cNvPr>
            <p:cNvSpPr/>
            <p:nvPr/>
          </p:nvSpPr>
          <p:spPr>
            <a:xfrm>
              <a:off x="4733826" y="4323381"/>
              <a:ext cx="498266" cy="61325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748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6260-0BAE-455A-B2CE-3254059A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cut –d</a:t>
            </a:r>
            <a:r>
              <a:rPr lang="en-US" dirty="0"/>
              <a:t>’ and ‘</a:t>
            </a:r>
            <a:r>
              <a:rPr lang="en-US" b="1" dirty="0"/>
              <a:t>cut –f</a:t>
            </a:r>
            <a:r>
              <a:rPr lang="en-US" dirty="0"/>
              <a:t>’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63CEF-0C04-4967-9AC3-15972C2AC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868"/>
            <a:ext cx="12192000" cy="6001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373D83-97A6-47C4-BED3-B4B4310ACBD7}"/>
              </a:ext>
            </a:extLst>
          </p:cNvPr>
          <p:cNvSpPr txBox="1"/>
          <p:nvPr/>
        </p:nvSpPr>
        <p:spPr>
          <a:xfrm>
            <a:off x="195692" y="1742790"/>
            <a:ext cx="3010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000" b="1" dirty="0">
                <a:latin typeface="Century Gothic" panose="020B0502020202020204" pitchFamily="34" charset="0"/>
              </a:rPr>
              <a:t>-f</a:t>
            </a:r>
            <a:r>
              <a:rPr lang="en-US" sz="2000" dirty="0">
                <a:latin typeface="Century Gothic" panose="020B0502020202020204" pitchFamily="34" charset="0"/>
              </a:rPr>
              <a:t>’ is cut the first field.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CFC755-44EA-4CDF-A0B2-0460564E7795}"/>
              </a:ext>
            </a:extLst>
          </p:cNvPr>
          <p:cNvGrpSpPr/>
          <p:nvPr/>
        </p:nvGrpSpPr>
        <p:grpSpPr>
          <a:xfrm>
            <a:off x="3205753" y="1034417"/>
            <a:ext cx="6542500" cy="5458458"/>
            <a:chOff x="5649500" y="1034417"/>
            <a:chExt cx="6542500" cy="54584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4CEF45-606C-412D-A2CA-68299FABE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374"/>
            <a:stretch/>
          </p:blipFill>
          <p:spPr>
            <a:xfrm>
              <a:off x="5649500" y="1034417"/>
              <a:ext cx="6542500" cy="5458458"/>
            </a:xfrm>
            <a:prstGeom prst="rect">
              <a:avLst/>
            </a:prstGeom>
          </p:spPr>
        </p:pic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404D6376-267D-4BCD-964C-AAD25989A631}"/>
                </a:ext>
              </a:extLst>
            </p:cNvPr>
            <p:cNvSpPr/>
            <p:nvPr/>
          </p:nvSpPr>
          <p:spPr>
            <a:xfrm>
              <a:off x="10358923" y="3942381"/>
              <a:ext cx="498266" cy="613251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949A6-41DD-4F93-AC07-FB324F147C43}"/>
                </a:ext>
              </a:extLst>
            </p:cNvPr>
            <p:cNvSpPr/>
            <p:nvPr/>
          </p:nvSpPr>
          <p:spPr>
            <a:xfrm>
              <a:off x="10397023" y="4555632"/>
              <a:ext cx="1671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Display only the first</a:t>
              </a:r>
            </a:p>
            <a:p>
              <a:r>
                <a:rPr lang="en-US" sz="1400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 third 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37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6FB5D-47FE-40EA-BFEE-C67BC10A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1524252"/>
            <a:ext cx="6427268" cy="4781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714A28-75FB-487B-BE37-0B0C3A594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Another ‘</a:t>
            </a:r>
            <a:r>
              <a:rPr lang="en-US" b="1" dirty="0">
                <a:latin typeface="Bahnschrift Condensed" panose="020B0502040204020203" pitchFamily="34" charset="0"/>
              </a:rPr>
              <a:t>cut –d –f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5704A-3FC0-4741-9708-879DA37FE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6521"/>
            <a:ext cx="12192000" cy="631767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8043BE08-E2A9-457C-8991-1845B24B54F2}"/>
              </a:ext>
            </a:extLst>
          </p:cNvPr>
          <p:cNvSpPr/>
          <p:nvPr/>
        </p:nvSpPr>
        <p:spPr>
          <a:xfrm>
            <a:off x="8408748" y="4032863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4263B-95F6-4379-B3F8-67CD40A56A5D}"/>
              </a:ext>
            </a:extLst>
          </p:cNvPr>
          <p:cNvSpPr txBox="1"/>
          <p:nvPr/>
        </p:nvSpPr>
        <p:spPr>
          <a:xfrm>
            <a:off x="195692" y="1742790"/>
            <a:ext cx="3633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‘-d</a:t>
            </a:r>
            <a:r>
              <a:rPr lang="en-US" dirty="0">
                <a:latin typeface="Century Gothic" panose="020B0502020202020204" pitchFamily="34" charset="0"/>
              </a:rPr>
              <a:t>’ is cut the columns by field using some delimiter such as ‘:’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Century Gothic" panose="020B0502020202020204" pitchFamily="34" charset="0"/>
              </a:rPr>
              <a:t>-f</a:t>
            </a:r>
            <a:r>
              <a:rPr lang="en-US" dirty="0">
                <a:latin typeface="Century Gothic" panose="020B0502020202020204" pitchFamily="34" charset="0"/>
              </a:rPr>
              <a:t>’ is cut the first field.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005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6011-61A5-4B15-B6AB-A1D74CC6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       ‘</a:t>
            </a:r>
            <a:r>
              <a:rPr lang="en-US" b="1" dirty="0">
                <a:latin typeface="Bahnschrift Condensed" panose="020B0502040204020203" pitchFamily="34" charset="0"/>
              </a:rPr>
              <a:t>paste</a:t>
            </a:r>
            <a:r>
              <a:rPr lang="en-US" b="1" dirty="0"/>
              <a:t>’</a:t>
            </a:r>
            <a:r>
              <a:rPr lang="en-US" dirty="0"/>
              <a:t> Pasting Files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3FD3-50E3-4551-9B68-669A715BC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466725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Century Gothic" panose="020B0502020202020204" pitchFamily="34" charset="0"/>
              </a:rPr>
              <a:t>paste</a:t>
            </a:r>
            <a:r>
              <a:rPr lang="en-US" dirty="0">
                <a:latin typeface="Century Gothic" panose="020B0502020202020204" pitchFamily="34" charset="0"/>
              </a:rPr>
              <a:t>’ helps to concatenate files by their columns.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‘-s’ option joins lines and the ‘-d’ option is nearly the same as ‘cut’; however, you can use multiple delimiters: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535B0-8652-4D45-95DE-4C537311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21" y="-1"/>
            <a:ext cx="6245679" cy="6492875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756CE098-E017-4DCD-A6BD-EB492FF9025B}"/>
              </a:ext>
            </a:extLst>
          </p:cNvPr>
          <p:cNvSpPr/>
          <p:nvPr/>
        </p:nvSpPr>
        <p:spPr>
          <a:xfrm rot="10800000">
            <a:off x="9315351" y="3553062"/>
            <a:ext cx="498266" cy="61325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E67E-0EDE-46FB-8906-86872AC8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</a:t>
            </a:r>
            <a:r>
              <a:rPr lang="en-US" b="1" dirty="0"/>
              <a:t>’</a:t>
            </a:r>
            <a:r>
              <a:rPr lang="en-US" dirty="0"/>
              <a:t> Ordering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2B33-CA3C-4BB1-A825-3955EEE06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Unlike ‘cut’ and ‘paste’,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sort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uses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-t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 as a delimiter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-k</a:t>
            </a:r>
            <a:r>
              <a:rPr lang="en-US" dirty="0">
                <a:latin typeface="Century Gothic" panose="020B0502020202020204" pitchFamily="34" charset="0"/>
              </a:rPr>
              <a:t>’ (meaning key)is used to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define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the field to sort on</a:t>
            </a:r>
          </a:p>
          <a:p>
            <a:r>
              <a:rPr lang="en-US" dirty="0">
                <a:latin typeface="Century Gothic" panose="020B0502020202020204" pitchFamily="34" charset="0"/>
              </a:rPr>
              <a:t>Use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-r</a:t>
            </a:r>
            <a:r>
              <a:rPr lang="en-US" dirty="0">
                <a:latin typeface="Century Gothic" panose="020B0502020202020204" pitchFamily="34" charset="0"/>
              </a:rPr>
              <a:t>’ to sort in reverse order</a:t>
            </a:r>
          </a:p>
          <a:p>
            <a:r>
              <a:rPr lang="en-US" dirty="0">
                <a:latin typeface="Century Gothic" panose="020B0502020202020204" pitchFamily="34" charset="0"/>
              </a:rPr>
              <a:t>Use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-n</a:t>
            </a:r>
            <a:r>
              <a:rPr lang="en-US" dirty="0">
                <a:latin typeface="Century Gothic" panose="020B0502020202020204" pitchFamily="34" charset="0"/>
              </a:rPr>
              <a:t>’ to sort as numeric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is a simple 3-field list: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D4D53-4A38-4ED2-A712-E705C219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646" y="1314731"/>
            <a:ext cx="4319354" cy="52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6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7D336-6E35-4815-8CAD-227DF9EF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12" y="1533820"/>
            <a:ext cx="9669288" cy="4944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084A7-1DAF-4FD9-8A17-62B87B76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</a:t>
            </a:r>
            <a:r>
              <a:rPr lang="en-US" dirty="0"/>
              <a:t>’ Example (-t)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FC916-2C0A-4F8B-B905-8A2EDC8E6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2" y="1098738"/>
            <a:ext cx="11531296" cy="5759262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999CAAC0-C724-440A-A1C1-68090AA8B8A0}"/>
              </a:ext>
            </a:extLst>
          </p:cNvPr>
          <p:cNvSpPr/>
          <p:nvPr/>
        </p:nvSpPr>
        <p:spPr>
          <a:xfrm>
            <a:off x="5933903" y="4091182"/>
            <a:ext cx="460167" cy="116079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2CB17C79-01A3-48E5-8673-BDD7E97328BE}"/>
              </a:ext>
            </a:extLst>
          </p:cNvPr>
          <p:cNvSpPr/>
          <p:nvPr/>
        </p:nvSpPr>
        <p:spPr>
          <a:xfrm rot="10800000">
            <a:off x="6298821" y="2653978"/>
            <a:ext cx="415671" cy="11607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E1656-F997-4A6C-A178-C9ED1647F193}"/>
              </a:ext>
            </a:extLst>
          </p:cNvPr>
          <p:cNvSpPr txBox="1"/>
          <p:nvPr/>
        </p:nvSpPr>
        <p:spPr>
          <a:xfrm>
            <a:off x="5517426" y="5251977"/>
            <a:ext cx="197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 delimiter is ‘:’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5C5C6-269B-42F9-99EF-8E1F9FFADD6F}"/>
              </a:ext>
            </a:extLst>
          </p:cNvPr>
          <p:cNvSpPr txBox="1"/>
          <p:nvPr/>
        </p:nvSpPr>
        <p:spPr>
          <a:xfrm>
            <a:off x="6096000" y="2179278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‘-k 2’ defines the field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AE01C463-D595-41C7-80AA-F71FF0D9F760}"/>
              </a:ext>
            </a:extLst>
          </p:cNvPr>
          <p:cNvSpPr/>
          <p:nvPr/>
        </p:nvSpPr>
        <p:spPr>
          <a:xfrm>
            <a:off x="6714492" y="4091183"/>
            <a:ext cx="460167" cy="7809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5C113-534E-4DB7-BDD9-C6200B4B63AF}"/>
              </a:ext>
            </a:extLst>
          </p:cNvPr>
          <p:cNvSpPr txBox="1"/>
          <p:nvPr/>
        </p:nvSpPr>
        <p:spPr>
          <a:xfrm>
            <a:off x="7096125" y="4514977"/>
            <a:ext cx="229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‘-r’ sort in revers order</a:t>
            </a:r>
          </a:p>
        </p:txBody>
      </p:sp>
    </p:spTree>
    <p:extLst>
      <p:ext uri="{BB962C8B-B14F-4D97-AF65-F5344CB8AC3E}">
        <p14:creationId xmlns:p14="http://schemas.microsoft.com/office/powerpoint/2010/main" val="89210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9 - </a:t>
            </a:r>
            <a:r>
              <a:rPr lang="en-US" dirty="0">
                <a:solidFill>
                  <a:srgbClr val="FF0000"/>
                </a:solidFill>
              </a:rPr>
              <a:t>***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Simple Filters</a:t>
            </a:r>
          </a:p>
        </p:txBody>
      </p:sp>
    </p:spTree>
    <p:extLst>
      <p:ext uri="{BB962C8B-B14F-4D97-AF65-F5344CB8AC3E}">
        <p14:creationId xmlns:p14="http://schemas.microsoft.com/office/powerpoint/2010/main" val="3118687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856C6-1DD5-4CDD-A2F5-BF617C2A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439"/>
          <a:stretch/>
        </p:blipFill>
        <p:spPr>
          <a:xfrm>
            <a:off x="2913365" y="894553"/>
            <a:ext cx="8879884" cy="5598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38541-EEFE-4C3F-BA43-99C5E2C2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 –u</a:t>
            </a:r>
            <a:r>
              <a:rPr lang="en-US" dirty="0"/>
              <a:t>’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FE55A7-94DB-48C5-A4FB-E15608EDB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94" y="1084768"/>
            <a:ext cx="8293106" cy="5773232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FAB5151-BE23-4FD9-8432-6AEA3AB946DD}"/>
              </a:ext>
            </a:extLst>
          </p:cNvPr>
          <p:cNvSpPr/>
          <p:nvPr/>
        </p:nvSpPr>
        <p:spPr>
          <a:xfrm>
            <a:off x="6189082" y="1008674"/>
            <a:ext cx="1531301" cy="58587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Ethen 1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1E204D5-8255-4922-86B2-9196DB1EFE6D}"/>
              </a:ext>
            </a:extLst>
          </p:cNvPr>
          <p:cNvSpPr/>
          <p:nvPr/>
        </p:nvSpPr>
        <p:spPr>
          <a:xfrm>
            <a:off x="6189082" y="5290476"/>
            <a:ext cx="1531301" cy="558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Martha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2B093-8A4C-4274-8771-A7F37D26A9E6}"/>
              </a:ext>
            </a:extLst>
          </p:cNvPr>
          <p:cNvSpPr txBox="1"/>
          <p:nvPr/>
        </p:nvSpPr>
        <p:spPr>
          <a:xfrm>
            <a:off x="290199" y="1516699"/>
            <a:ext cx="2463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Century Gothic" panose="020B0502020202020204" pitchFamily="34" charset="0"/>
              </a:rPr>
              <a:t>-u</a:t>
            </a:r>
            <a:r>
              <a:rPr lang="en-US" dirty="0">
                <a:latin typeface="Century Gothic" panose="020B0502020202020204" pitchFamily="34" charset="0"/>
              </a:rPr>
              <a:t>’ is used to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remove repeated lines</a:t>
            </a:r>
            <a:r>
              <a:rPr lang="en-US" dirty="0">
                <a:latin typeface="Century Gothic" panose="020B0502020202020204" pitchFamily="34" charset="0"/>
              </a:rPr>
              <a:t>.  In this example, it is used to remove a repeated name in column two.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09712E3-DA5E-42F1-9146-E174F82ED1B1}"/>
              </a:ext>
            </a:extLst>
          </p:cNvPr>
          <p:cNvSpPr/>
          <p:nvPr/>
        </p:nvSpPr>
        <p:spPr>
          <a:xfrm>
            <a:off x="6189082" y="2239424"/>
            <a:ext cx="1531301" cy="58587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Martha 1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A0CF0324-D965-4E30-928E-031900B2C53F}"/>
              </a:ext>
            </a:extLst>
          </p:cNvPr>
          <p:cNvSpPr/>
          <p:nvPr/>
        </p:nvSpPr>
        <p:spPr>
          <a:xfrm>
            <a:off x="6189080" y="4217408"/>
            <a:ext cx="1531301" cy="558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 2</a:t>
            </a:r>
          </a:p>
        </p:txBody>
      </p:sp>
    </p:spTree>
    <p:extLst>
      <p:ext uri="{BB962C8B-B14F-4D97-AF65-F5344CB8AC3E}">
        <p14:creationId xmlns:p14="http://schemas.microsoft.com/office/powerpoint/2010/main" val="220295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23B5A5-240E-4FD4-B85D-F7FCAF69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04"/>
          <a:stretch/>
        </p:blipFill>
        <p:spPr>
          <a:xfrm>
            <a:off x="2770577" y="1215497"/>
            <a:ext cx="8817894" cy="5277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6DC6D6-1D50-4EE9-9066-ED6476C2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 –u</a:t>
            </a:r>
            <a:r>
              <a:rPr lang="en-US" dirty="0"/>
              <a:t>’ Example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35BE-B78F-45BE-97B4-DA77B3F14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6" y="1708340"/>
            <a:ext cx="11710408" cy="4270850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3978D8FA-07BC-4175-8BA6-58CD661267B5}"/>
              </a:ext>
            </a:extLst>
          </p:cNvPr>
          <p:cNvSpPr/>
          <p:nvPr/>
        </p:nvSpPr>
        <p:spPr>
          <a:xfrm>
            <a:off x="6013925" y="3556304"/>
            <a:ext cx="2485854" cy="57492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Ethen removed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FA0FDDA8-8409-4AB3-8A4F-721F1216FDF8}"/>
              </a:ext>
            </a:extLst>
          </p:cNvPr>
          <p:cNvSpPr/>
          <p:nvPr/>
        </p:nvSpPr>
        <p:spPr>
          <a:xfrm>
            <a:off x="6013925" y="4975529"/>
            <a:ext cx="2485854" cy="57492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Martha removed</a:t>
            </a:r>
          </a:p>
        </p:txBody>
      </p:sp>
    </p:spTree>
    <p:extLst>
      <p:ext uri="{BB962C8B-B14F-4D97-AF65-F5344CB8AC3E}">
        <p14:creationId xmlns:p14="http://schemas.microsoft.com/office/powerpoint/2010/main" val="326542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2F53-40ED-4AA1-B37E-290E8BB5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 –m</a:t>
            </a:r>
            <a:r>
              <a:rPr lang="en-US" dirty="0"/>
              <a:t>’ (merge)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75A30-128A-43B9-88FA-441310D47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075" y="971550"/>
            <a:ext cx="10515600" cy="4700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-m</a:t>
            </a:r>
            <a:r>
              <a:rPr lang="en-US" dirty="0">
                <a:latin typeface="Century Gothic" panose="020B0502020202020204" pitchFamily="34" charset="0"/>
              </a:rPr>
              <a:t>’ option is merge already sorted list.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03751-91E1-4DD5-BD4B-512BE488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75" y="1409700"/>
            <a:ext cx="7200499" cy="51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47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E192B8-A35E-4ECE-9A68-FBF969D4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59" y="1005190"/>
            <a:ext cx="8550492" cy="5488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CD8DF-D5D3-47F9-ACAA-42A3DF83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sort –</a:t>
            </a:r>
            <a:r>
              <a:rPr lang="en-US" b="1" dirty="0">
                <a:latin typeface="Century Gothic" panose="020B0502020202020204" pitchFamily="34" charset="0"/>
              </a:rPr>
              <a:t>o</a:t>
            </a:r>
            <a:r>
              <a:rPr lang="en-US" dirty="0"/>
              <a:t>’ (output)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44E0BD-55D5-4164-BCBA-1B0304D5D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5" y="1478372"/>
            <a:ext cx="12016184" cy="4706840"/>
          </a:xfr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F4909A7F-232B-4A68-B3EA-9BBB438CD76D}"/>
              </a:ext>
            </a:extLst>
          </p:cNvPr>
          <p:cNvSpPr/>
          <p:nvPr/>
        </p:nvSpPr>
        <p:spPr>
          <a:xfrm rot="16200000">
            <a:off x="9475784" y="3074980"/>
            <a:ext cx="527064" cy="1990726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9ACC8-6DEA-4F20-BD6B-0F85AE2738F9}"/>
              </a:ext>
            </a:extLst>
          </p:cNvPr>
          <p:cNvSpPr txBox="1"/>
          <p:nvPr/>
        </p:nvSpPr>
        <p:spPr>
          <a:xfrm>
            <a:off x="9125431" y="437124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Output file</a:t>
            </a:r>
          </a:p>
        </p:txBody>
      </p:sp>
    </p:spTree>
    <p:extLst>
      <p:ext uri="{BB962C8B-B14F-4D97-AF65-F5344CB8AC3E}">
        <p14:creationId xmlns:p14="http://schemas.microsoft.com/office/powerpoint/2010/main" val="336507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5FB5-1D39-4372-8747-E38FA9C8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b="1" dirty="0"/>
              <a:t>’ Translating Characters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CE1A7-9268-4FF7-A0DE-6D1D1080D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>
                <a:latin typeface="Century Gothic" panose="020B0502020202020204" pitchFamily="34" charset="0"/>
              </a:rPr>
              <a:t>’ stands for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translate</a:t>
            </a:r>
            <a:r>
              <a:rPr lang="en-US" dirty="0">
                <a:latin typeface="Century Gothic" panose="020B0502020202020204" pitchFamily="34" charset="0"/>
              </a:rPr>
              <a:t> and is a filter that manipulates individual characters in a line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>
                <a:latin typeface="Century Gothic" panose="020B0502020202020204" pitchFamily="34" charset="0"/>
              </a:rPr>
              <a:t>’ perform substitution, deletion and squeezing of repeated characters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>
                <a:latin typeface="Century Gothic" panose="020B0502020202020204" pitchFamily="34" charset="0"/>
              </a:rPr>
              <a:t>’ accept only from standard input stdin and could not accept from command line argument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latin typeface="Bahnschrift Condensed" panose="020B0502040204020203" pitchFamily="34" charset="0"/>
              </a:rPr>
              <a:t>&lt;options&gt; &lt;expression1&gt; &lt;expression2&gt; 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&lt;</a:t>
            </a:r>
            <a:r>
              <a:rPr lang="en-US" b="1" dirty="0">
                <a:latin typeface="Bahnschrift Condensed" panose="020B0502040204020203" pitchFamily="34" charset="0"/>
              </a:rPr>
              <a:t>   </a:t>
            </a:r>
            <a:r>
              <a:rPr lang="en-US" dirty="0">
                <a:latin typeface="Bahnschrift Condensed" panose="020B0502040204020203" pitchFamily="34" charset="0"/>
              </a:rPr>
              <a:t>&lt;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standard input</a:t>
            </a:r>
            <a:r>
              <a:rPr lang="en-US" dirty="0">
                <a:latin typeface="Bahnschrift Condensed" panose="020B0502040204020203" pitchFamily="34" charset="0"/>
              </a:rPr>
              <a:t>&gt;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By default, translates each character in &lt;expression1&gt; to its mapped counterpart in &lt;expression2&gt;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 using the people file: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tr ‘ ’ ‘:’ &lt; students | head –n 3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this example, the ‘ ’ space is replaced with the ‘:’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And piped to ‘head’ showing the first three entries</a:t>
            </a:r>
          </a:p>
        </p:txBody>
      </p:sp>
    </p:spTree>
    <p:extLst>
      <p:ext uri="{BB962C8B-B14F-4D97-AF65-F5344CB8AC3E}">
        <p14:creationId xmlns:p14="http://schemas.microsoft.com/office/powerpoint/2010/main" val="1901870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3FB3C-1583-4CCD-8C4D-744A32C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Example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F1A080-047F-4590-B177-478BCCEA6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256"/>
            <a:ext cx="12192001" cy="24979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7DFE0-CEEC-4A15-BFA1-6586B8C61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75"/>
          <a:stretch/>
        </p:blipFill>
        <p:spPr>
          <a:xfrm>
            <a:off x="0" y="1652317"/>
            <a:ext cx="12192001" cy="46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61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5E4AB-4B60-4234-A7C3-2369FBAA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Change Case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FC41D-9F36-4215-BF82-B6FB89B1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0900"/>
            <a:ext cx="12177628" cy="22887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5102B-DDCF-40FB-94FD-E3220596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1" y="2379005"/>
            <a:ext cx="12181199" cy="31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4EFC-A67B-4B73-8573-4FA5EAD1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b="1" dirty="0"/>
              <a:t>’</a:t>
            </a:r>
            <a:r>
              <a:rPr lang="en-US" dirty="0"/>
              <a:t> for simple encryption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C1BE9-2259-4AA7-AD89-40BBDB09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1550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ROT13 ("rotate by 13 places", sometimes hyphenated ROT-13) is a simple letter substitution cipher that replaces a letter with the 13th letter after it, in the alphabet. ROT13 is a special case of the Caesar cipher where the same function is used to encrypt and decrypt. </a:t>
            </a:r>
            <a:r>
              <a:rPr lang="en-US" dirty="0">
                <a:latin typeface="Century Gothic" panose="020B0502020202020204" pitchFamily="34" charset="0"/>
                <a:hlinkClick r:id="rId2"/>
              </a:rPr>
              <a:t>https://en.wikipedia.org/wiki/ROT13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tr 'a-</a:t>
            </a:r>
            <a:r>
              <a:rPr lang="en-US" dirty="0" err="1">
                <a:latin typeface="Century Gothic" panose="020B0502020202020204" pitchFamily="34" charset="0"/>
              </a:rPr>
              <a:t>zA</a:t>
            </a:r>
            <a:r>
              <a:rPr lang="en-US" dirty="0">
                <a:latin typeface="Century Gothic" panose="020B0502020202020204" pitchFamily="34" charset="0"/>
              </a:rPr>
              <a:t>-Z' 'n-za-</a:t>
            </a:r>
            <a:r>
              <a:rPr lang="en-US" dirty="0" err="1">
                <a:latin typeface="Century Gothic" panose="020B0502020202020204" pitchFamily="34" charset="0"/>
              </a:rPr>
              <a:t>mN</a:t>
            </a:r>
            <a:r>
              <a:rPr lang="en-US" dirty="0">
                <a:latin typeface="Century Gothic" panose="020B0502020202020204" pitchFamily="34" charset="0"/>
              </a:rPr>
              <a:t>-ZA-M'  #ROT13</a:t>
            </a:r>
          </a:p>
          <a:p>
            <a:r>
              <a:rPr lang="en-US" dirty="0"/>
              <a:t>tr '\!-~' 'P-~\!-O’                          </a:t>
            </a:r>
            <a:r>
              <a:rPr lang="en-US" dirty="0">
                <a:latin typeface="Century Gothic" panose="020B0502020202020204" pitchFamily="34" charset="0"/>
              </a:rPr>
              <a:t>#ROT47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246D3-CFA8-476C-8C53-F3A3F806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7" y="3952980"/>
            <a:ext cx="12194047" cy="19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6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D5F8-DE3D-4C9A-B108-9B7CC229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Deletion Example (</a:t>
            </a:r>
            <a:r>
              <a:rPr lang="en-US" b="1" dirty="0">
                <a:latin typeface="Bahnschrift Condensed" panose="020B0502040204020203" pitchFamily="34" charset="0"/>
              </a:rPr>
              <a:t>-d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F13D7-37E2-458C-BF0E-229E5168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1"/>
            <a:ext cx="10515600" cy="4595812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Removing numbers from a text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550C5-1C9B-4DB9-986B-70F16F08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300339"/>
            <a:ext cx="9283093" cy="14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3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264C-C56E-4546-8320-9352FD27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Complementing</a:t>
            </a:r>
            <a:r>
              <a:rPr lang="en-US" b="1" dirty="0"/>
              <a:t> </a:t>
            </a:r>
            <a:r>
              <a:rPr lang="en-US" dirty="0"/>
              <a:t>Example (</a:t>
            </a:r>
            <a:r>
              <a:rPr lang="en-US" b="1" dirty="0">
                <a:latin typeface="Bahnschrift Condensed" panose="020B0502040204020203" pitchFamily="34" charset="0"/>
              </a:rPr>
              <a:t>-c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86F21-7F32-4CC8-B77D-54D8BD63E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 the following example we would like to keep numbers and new line and remove everything else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5E874-DAFE-4C68-9138-7BC8C60F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944" y="2362310"/>
            <a:ext cx="9688004" cy="26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5353-95F4-433C-9035-C93F1898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 err="1">
                <a:latin typeface="Bahnschrift Condensed" panose="020B0502040204020203" pitchFamily="34" charset="0"/>
              </a:rPr>
              <a:t>pr</a:t>
            </a:r>
            <a:r>
              <a:rPr lang="en-US" b="1" dirty="0"/>
              <a:t>’ </a:t>
            </a:r>
            <a:r>
              <a:rPr lang="en-US" dirty="0"/>
              <a:t>Paginating Files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DCDD-B8DB-484C-8579-C75FF1A5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Prepares a file for printing by adding headers, footers, and formatted text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When used with a filename as an argument, </a:t>
            </a:r>
            <a:r>
              <a:rPr lang="en-US" sz="2000" b="1" dirty="0" err="1">
                <a:latin typeface="Century Gothic" panose="020B0502020202020204" pitchFamily="34" charset="0"/>
              </a:rPr>
              <a:t>pr</a:t>
            </a:r>
            <a:r>
              <a:rPr lang="en-US" sz="2000" dirty="0">
                <a:latin typeface="Century Gothic" panose="020B0502020202020204" pitchFamily="34" charset="0"/>
              </a:rPr>
              <a:t> doesn’t behave like a filter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Adds five lines of margin at the top and five at the bottom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Header shows the date and time of </a:t>
            </a:r>
            <a:r>
              <a:rPr lang="en-US" sz="2000" b="1" i="1" dirty="0">
                <a:solidFill>
                  <a:srgbClr val="0070C0"/>
                </a:solidFill>
                <a:latin typeface="Century Gothic" panose="020B0502020202020204" pitchFamily="34" charset="0"/>
              </a:rPr>
              <a:t>last modification </a:t>
            </a:r>
            <a:r>
              <a:rPr lang="en-US" sz="2000" dirty="0">
                <a:latin typeface="Century Gothic" panose="020B0502020202020204" pitchFamily="34" charset="0"/>
              </a:rPr>
              <a:t>of the file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latin typeface="Century Gothic" panose="020B0502020202020204" pitchFamily="34" charset="0"/>
              </a:rPr>
              <a:t>pr</a:t>
            </a:r>
            <a:r>
              <a:rPr lang="en-US" sz="2000" dirty="0">
                <a:latin typeface="Century Gothic" panose="020B0502020202020204" pitchFamily="34" charset="0"/>
              </a:rPr>
              <a:t>’ has several options which can be combined to provide the desired effect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629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F2BE17-784E-4873-8B11-E3D5D18E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086" y="2422403"/>
            <a:ext cx="9572337" cy="3700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59C75E-15D8-462A-A170-D2DC7F40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Squeezing</a:t>
            </a:r>
            <a:r>
              <a:rPr lang="en-US" b="1" dirty="0"/>
              <a:t> </a:t>
            </a:r>
            <a:r>
              <a:rPr lang="en-US" dirty="0"/>
              <a:t>Example (</a:t>
            </a:r>
            <a:r>
              <a:rPr lang="en-US" b="1" dirty="0">
                <a:latin typeface="Bahnschrift Condensed" panose="020B0502040204020203" pitchFamily="34" charset="0"/>
              </a:rPr>
              <a:t>-s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F1F5-98CB-46C0-AD8C-630CF958C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 the next example we will convert each sequence of repeated newlines to a single newline using </a:t>
            </a:r>
            <a:r>
              <a:rPr lang="en-US" b="1" dirty="0">
                <a:latin typeface="Century Gothic" panose="020B0502020202020204" pitchFamily="34" charset="0"/>
              </a:rPr>
              <a:t>tr -s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27FE4D6F-A6D9-446C-A866-70736B9431B5}"/>
              </a:ext>
            </a:extLst>
          </p:cNvPr>
          <p:cNvSpPr/>
          <p:nvPr/>
        </p:nvSpPr>
        <p:spPr>
          <a:xfrm>
            <a:off x="8220174" y="4939645"/>
            <a:ext cx="433633" cy="71643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7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E05D-0115-4E67-890A-AFE593AE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tr</a:t>
            </a:r>
            <a:r>
              <a:rPr lang="en-US" dirty="0"/>
              <a:t>’ for 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39DB-ED37-494A-8EF0-ED5A9E610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 this example we will perform a vertical sum of all numbers that are in the file numbers using </a:t>
            </a:r>
            <a:r>
              <a:rPr lang="en-US" sz="2800" b="1" dirty="0">
                <a:latin typeface="Bahnschrift Condensed" panose="020B0502040204020203" pitchFamily="34" charset="0"/>
              </a:rPr>
              <a:t>tr</a:t>
            </a:r>
            <a:endParaRPr lang="en-US" b="1" dirty="0">
              <a:latin typeface="Bahnschrift Condensed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88E9E-938C-4A15-9645-796CD705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51" y="2674288"/>
            <a:ext cx="9925990" cy="30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2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AFDD-1CA4-473E-AFE6-E2ED4B8D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latin typeface="Bahnschrift Condensed" panose="020B0502040204020203" pitchFamily="34" charset="0"/>
              </a:rPr>
              <a:t>pr</a:t>
            </a:r>
            <a:r>
              <a:rPr lang="en-US" dirty="0"/>
              <a:t>’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96BCE-9723-4D71-A23D-C0B6A28F1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" y="1482178"/>
            <a:ext cx="11775876" cy="466230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9927D9-BB01-4B52-BB89-9570C333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51" y="1086522"/>
            <a:ext cx="8019048" cy="4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8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E2E8-E003-42FE-8C37-96769CF8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latin typeface="Bahnschrift Condensed" panose="020B0502040204020203" pitchFamily="34" charset="0"/>
              </a:rPr>
              <a:t>pr</a:t>
            </a:r>
            <a:r>
              <a:rPr lang="en-US" dirty="0"/>
              <a:t>’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38CA62-6602-49FA-8E04-546C26C75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476375"/>
            <a:ext cx="10732008" cy="4700588"/>
          </a:xfrm>
        </p:spPr>
        <p:txBody>
          <a:bodyPr/>
          <a:lstStyle/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latin typeface="Century Gothic" panose="020B0502020202020204" pitchFamily="34" charset="0"/>
              </a:rPr>
              <a:t>-n</a:t>
            </a:r>
            <a:r>
              <a:rPr lang="en-US" sz="2400" dirty="0">
                <a:latin typeface="Century Gothic" panose="020B0502020202020204" pitchFamily="34" charset="0"/>
              </a:rPr>
              <a:t> = number output line</a:t>
            </a:r>
          </a:p>
          <a:p>
            <a:r>
              <a:rPr lang="en-US" sz="2400" b="1" dirty="0">
                <a:latin typeface="Century Gothic" panose="020B0502020202020204" pitchFamily="34" charset="0"/>
              </a:rPr>
              <a:t>-d</a:t>
            </a:r>
            <a:r>
              <a:rPr lang="en-US" sz="2400" dirty="0">
                <a:latin typeface="Century Gothic" panose="020B0502020202020204" pitchFamily="34" charset="0"/>
              </a:rPr>
              <a:t> = double space</a:t>
            </a:r>
          </a:p>
          <a:p>
            <a:r>
              <a:rPr lang="en-US" sz="2400" b="1" dirty="0">
                <a:latin typeface="Century Gothic" panose="020B0502020202020204" pitchFamily="34" charset="0"/>
              </a:rPr>
              <a:t>-o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10 = offset 10 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E068D-D44F-4DA1-AED8-F8D03346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58"/>
          <a:stretch/>
        </p:blipFill>
        <p:spPr>
          <a:xfrm>
            <a:off x="4523794" y="1086522"/>
            <a:ext cx="6719516" cy="54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3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D7FC-5559-49F8-9B66-484F6F10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 err="1">
                <a:latin typeface="Bahnschrift Condensed" panose="020B0502040204020203" pitchFamily="34" charset="0"/>
              </a:rPr>
              <a:t>cmp</a:t>
            </a:r>
            <a:r>
              <a:rPr lang="en-US" b="1" dirty="0"/>
              <a:t>’ </a:t>
            </a:r>
            <a:r>
              <a:rPr lang="en-US" dirty="0"/>
              <a:t>Byte-by-Byte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F76D-845E-4DF9-951C-F8BB3A7E5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latin typeface="Century Gothic" panose="020B0502020202020204" pitchFamily="34" charset="0"/>
              </a:rPr>
              <a:t>cmp</a:t>
            </a:r>
            <a:r>
              <a:rPr lang="en-US" dirty="0">
                <a:latin typeface="Century Gothic" panose="020B0502020202020204" pitchFamily="34" charset="0"/>
              </a:rPr>
              <a:t>’ does a byte-by-byte comparison, e.g. character-by-character</a:t>
            </a:r>
          </a:p>
          <a:p>
            <a:r>
              <a:rPr lang="en-US" dirty="0">
                <a:latin typeface="Century Gothic" panose="020B0502020202020204" pitchFamily="34" charset="0"/>
              </a:rPr>
              <a:t>Echoes the location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of the first mismatch 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By default</a:t>
            </a:r>
            <a:r>
              <a:rPr lang="en-US" dirty="0">
                <a:latin typeface="Century Gothic" panose="020B0502020202020204" pitchFamily="34" charset="0"/>
              </a:rPr>
              <a:t>, does not bother about possible subsequent mismatches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59717-3653-4DAF-9EB8-ED8C26A0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871857"/>
            <a:ext cx="9458325" cy="2432142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DE2DB7D-AFDF-4888-8F0A-B1596E5B05DC}"/>
              </a:ext>
            </a:extLst>
          </p:cNvPr>
          <p:cNvSpPr/>
          <p:nvPr/>
        </p:nvSpPr>
        <p:spPr>
          <a:xfrm>
            <a:off x="7696200" y="3657600"/>
            <a:ext cx="1495425" cy="43032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8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01FE-A3FC-486B-8C11-5626BA22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latin typeface="Bahnschrift Condensed" panose="020B0502040204020203" pitchFamily="34" charset="0"/>
              </a:rPr>
              <a:t>cmp</a:t>
            </a:r>
            <a:r>
              <a:rPr lang="en-US" dirty="0"/>
              <a:t>’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C4F8-79DA-44FC-B919-E8B47CE9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Can display list of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subsequent mismatches </a:t>
            </a:r>
            <a:r>
              <a:rPr lang="en-US" dirty="0">
                <a:latin typeface="Century Gothic" panose="020B0502020202020204" pitchFamily="34" charset="0"/>
              </a:rPr>
              <a:t>using the ‘</a:t>
            </a:r>
            <a:r>
              <a:rPr lang="en-US" sz="2800" b="1" dirty="0">
                <a:latin typeface="Bahnschrift Condensed" panose="020B0502040204020203" pitchFamily="34" charset="0"/>
              </a:rPr>
              <a:t>-l</a:t>
            </a:r>
            <a:r>
              <a:rPr lang="en-US" dirty="0">
                <a:latin typeface="Century Gothic" panose="020B0502020202020204" pitchFamily="34" charset="0"/>
              </a:rPr>
              <a:t>’ option: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If</a:t>
            </a:r>
            <a:r>
              <a:rPr lang="en-US" dirty="0">
                <a:latin typeface="Century Gothic" panose="020B0502020202020204" pitchFamily="34" charset="0"/>
              </a:rPr>
              <a:t> the two files are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identical</a:t>
            </a:r>
            <a:r>
              <a:rPr lang="en-US" dirty="0">
                <a:latin typeface="Century Gothic" panose="020B0502020202020204" pitchFamily="34" charset="0"/>
              </a:rPr>
              <a:t>, ‘</a:t>
            </a:r>
            <a:r>
              <a:rPr lang="en-US" dirty="0" err="1">
                <a:latin typeface="Century Gothic" panose="020B0502020202020204" pitchFamily="34" charset="0"/>
              </a:rPr>
              <a:t>cmp</a:t>
            </a:r>
            <a:r>
              <a:rPr lang="en-US" dirty="0">
                <a:latin typeface="Century Gothic" panose="020B0502020202020204" pitchFamily="34" charset="0"/>
              </a:rPr>
              <a:t>’ displays 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no messages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E2155-C35B-4180-9510-D9909E59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93" y="1938476"/>
            <a:ext cx="8329281" cy="348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054D-D48B-4AB9-8E89-32A1693F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comm</a:t>
            </a:r>
            <a:r>
              <a:rPr lang="en-US" b="1" dirty="0"/>
              <a:t>’ </a:t>
            </a:r>
            <a:r>
              <a:rPr lang="en-US" dirty="0"/>
              <a:t>What Is Common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87C0-8B04-4618-AD0C-C933C92C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While </a:t>
            </a:r>
            <a:r>
              <a:rPr lang="en-US" b="1" dirty="0" err="1">
                <a:latin typeface="Century Gothic" panose="020B0502020202020204" pitchFamily="34" charset="0"/>
              </a:rPr>
              <a:t>cmp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compares two files character by character, </a:t>
            </a:r>
            <a:r>
              <a:rPr lang="en-US" b="1" dirty="0">
                <a:latin typeface="Century Gothic" panose="020B0502020202020204" pitchFamily="34" charset="0"/>
              </a:rPr>
              <a:t>comm </a:t>
            </a:r>
            <a:r>
              <a:rPr lang="en-US" dirty="0">
                <a:latin typeface="Century Gothic" panose="020B0502020202020204" pitchFamily="34" charset="0"/>
              </a:rPr>
              <a:t>compares them line by line</a:t>
            </a:r>
          </a:p>
          <a:p>
            <a:r>
              <a:rPr lang="en-US" dirty="0">
                <a:latin typeface="Century Gothic" panose="020B0502020202020204" pitchFamily="34" charset="0"/>
              </a:rPr>
              <a:t>and displays the common and differing lines. Also, </a:t>
            </a:r>
            <a:r>
              <a:rPr lang="en-US" b="1" dirty="0">
                <a:latin typeface="Century Gothic" panose="020B0502020202020204" pitchFamily="34" charset="0"/>
              </a:rPr>
              <a:t>comm </a:t>
            </a:r>
            <a:r>
              <a:rPr lang="en-US" dirty="0">
                <a:latin typeface="Century Gothic" panose="020B0502020202020204" pitchFamily="34" charset="0"/>
              </a:rPr>
              <a:t>requires both files to be sorted.</a:t>
            </a:r>
          </a:p>
          <a:p>
            <a:r>
              <a:rPr lang="en-US" dirty="0">
                <a:latin typeface="Century Gothic" panose="020B0502020202020204" pitchFamily="34" charset="0"/>
              </a:rPr>
              <a:t>‘comm’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requires both files to be sorted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 err="1">
                <a:latin typeface="Century Gothic" panose="020B0502020202020204" pitchFamily="34" charset="0"/>
              </a:rPr>
              <a:t>comm</a:t>
            </a:r>
            <a:r>
              <a:rPr lang="en-US" dirty="0">
                <a:latin typeface="Century Gothic" panose="020B0502020202020204" pitchFamily="34" charset="0"/>
              </a:rPr>
              <a:t>’ compares the files and displays the common and differing lines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Column 1	Lines unique to the first file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Column 2	Lines unique to the second file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Column 3	Lines common to both files</a:t>
            </a:r>
          </a:p>
        </p:txBody>
      </p:sp>
    </p:spTree>
    <p:extLst>
      <p:ext uri="{BB962C8B-B14F-4D97-AF65-F5344CB8AC3E}">
        <p14:creationId xmlns:p14="http://schemas.microsoft.com/office/powerpoint/2010/main" val="3462607853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24798</TotalTime>
  <Words>1614</Words>
  <Application>Microsoft Office PowerPoint</Application>
  <PresentationFormat>Widescreen</PresentationFormat>
  <Paragraphs>229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Bahnschrift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9 - ***  Simple Filters</vt:lpstr>
      <vt:lpstr>‘pr’ Paginating Files</vt:lpstr>
      <vt:lpstr>‘pr’ Options</vt:lpstr>
      <vt:lpstr>‘pr’ Example</vt:lpstr>
      <vt:lpstr>‘cmp’ Byte-by-Byte Comparison</vt:lpstr>
      <vt:lpstr>‘cmp’ Example</vt:lpstr>
      <vt:lpstr>‘comm’ What Is Common</vt:lpstr>
      <vt:lpstr>‘comm’ Example</vt:lpstr>
      <vt:lpstr>                 ‘diff’ Converting One File to Another</vt:lpstr>
      <vt:lpstr>‘diff’ Continued</vt:lpstr>
      <vt:lpstr>‘diff –c’ Example</vt:lpstr>
      <vt:lpstr>‘diff’ Example</vt:lpstr>
      <vt:lpstr>‘diff –u’ UNIFIED Example</vt:lpstr>
      <vt:lpstr>‘diff –u’ patch file Example</vt:lpstr>
      <vt:lpstr>                head: Displaying the Beginning of a File</vt:lpstr>
      <vt:lpstr>‘head –n’ Example</vt:lpstr>
      <vt:lpstr>‘head –c’ Example</vt:lpstr>
      <vt:lpstr>‘tail –n’ Example</vt:lpstr>
      <vt:lpstr>‘tail –c’ Example</vt:lpstr>
      <vt:lpstr>‘tail –f’ Example</vt:lpstr>
      <vt:lpstr>cut: Slitting a File Vertically</vt:lpstr>
      <vt:lpstr>‘cut –c’ Example</vt:lpstr>
      <vt:lpstr>‘cut –d’ and ‘cut –f’ Examples</vt:lpstr>
      <vt:lpstr>                             Another ‘cut –d –f’ Example</vt:lpstr>
      <vt:lpstr>       ‘paste’ Pasting Files          </vt:lpstr>
      <vt:lpstr>‘sort’ Ordering a File</vt:lpstr>
      <vt:lpstr>‘sort’ Example (-t)</vt:lpstr>
      <vt:lpstr>‘sort –u’ Example</vt:lpstr>
      <vt:lpstr>‘sort –u’ Example Continued</vt:lpstr>
      <vt:lpstr>‘sort –m’ (merge) Example</vt:lpstr>
      <vt:lpstr>‘sort –o’ (output) Example</vt:lpstr>
      <vt:lpstr>‘tr’ Translating Characters</vt:lpstr>
      <vt:lpstr>‘tr’ Example </vt:lpstr>
      <vt:lpstr>‘tr’ Change Case Example</vt:lpstr>
      <vt:lpstr>‘tr’ for simple encryption Example</vt:lpstr>
      <vt:lpstr>‘tr’ Deletion Example (-d)</vt:lpstr>
      <vt:lpstr>‘tr’ Complementing Example (-c)</vt:lpstr>
      <vt:lpstr>‘tr’ Squeezing Example (-s)</vt:lpstr>
      <vt:lpstr>‘tr’ for numerical analysis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340</cp:revision>
  <dcterms:created xsi:type="dcterms:W3CDTF">2018-07-15T12:08:32Z</dcterms:created>
  <dcterms:modified xsi:type="dcterms:W3CDTF">2019-03-29T10:08:07Z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